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62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94648" autoAdjust="0"/>
  </p:normalViewPr>
  <p:slideViewPr>
    <p:cSldViewPr snapToGrid="0" showGuides="1">
      <p:cViewPr varScale="1">
        <p:scale>
          <a:sx n="117" d="100"/>
          <a:sy n="117" d="100"/>
        </p:scale>
        <p:origin x="608" y="16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20/12/2022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Only</a:t>
            </a:r>
            <a:r>
              <a:rPr lang="da-DK" dirty="0"/>
              <a:t> 2x500 datapoints, so MAE </a:t>
            </a:r>
            <a:r>
              <a:rPr lang="da-DK" dirty="0" err="1"/>
              <a:t>varies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</a:t>
            </a:r>
            <a:r>
              <a:rPr lang="da-DK" dirty="0" err="1"/>
              <a:t>luck</a:t>
            </a:r>
            <a:r>
              <a:rPr lang="da-DK" dirty="0"/>
              <a:t> of the </a:t>
            </a:r>
            <a:r>
              <a:rPr lang="da-DK" dirty="0" err="1"/>
              <a:t>draw</a:t>
            </a:r>
            <a:r>
              <a:rPr lang="da-DK" dirty="0"/>
              <a:t> in the test-set</a:t>
            </a:r>
          </a:p>
          <a:p>
            <a:endParaRPr lang="da-DK" dirty="0"/>
          </a:p>
          <a:p>
            <a:r>
              <a:rPr lang="da-DK" dirty="0" err="1"/>
              <a:t>Conclusion</a:t>
            </a:r>
            <a:r>
              <a:rPr lang="da-DK" dirty="0"/>
              <a:t>: XGBoost </a:t>
            </a:r>
            <a:r>
              <a:rPr lang="da-DK" dirty="0" err="1"/>
              <a:t>can</a:t>
            </a:r>
            <a:r>
              <a:rPr lang="da-DK" dirty="0"/>
              <a:t> handle </a:t>
            </a:r>
            <a:r>
              <a:rPr lang="da-DK" dirty="0" err="1"/>
              <a:t>combined</a:t>
            </a:r>
            <a:r>
              <a:rPr lang="da-DK" dirty="0"/>
              <a:t> datasets from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adsorbates</a:t>
            </a:r>
            <a:endParaRPr lang="da-DK" dirty="0"/>
          </a:p>
          <a:p>
            <a:r>
              <a:rPr lang="da-DK" dirty="0" err="1"/>
              <a:t>Opens</a:t>
            </a:r>
            <a:r>
              <a:rPr lang="da-DK" dirty="0"/>
              <a:t> the </a:t>
            </a:r>
            <a:r>
              <a:rPr lang="da-DK" dirty="0" err="1"/>
              <a:t>possibility</a:t>
            </a:r>
            <a:r>
              <a:rPr lang="da-DK" dirty="0"/>
              <a:t> for transfer learning</a:t>
            </a:r>
          </a:p>
          <a:p>
            <a:endParaRPr lang="da-DK" dirty="0"/>
          </a:p>
          <a:p>
            <a:r>
              <a:rPr lang="da-DK" dirty="0"/>
              <a:t>MAE numbers </a:t>
            </a:r>
            <a:r>
              <a:rPr lang="da-DK" dirty="0" err="1"/>
              <a:t>are</a:t>
            </a:r>
            <a:r>
              <a:rPr lang="da-DK" dirty="0"/>
              <a:t> averages on 100 with </a:t>
            </a:r>
            <a:r>
              <a:rPr lang="da-DK" dirty="0" err="1"/>
              <a:t>randomly</a:t>
            </a:r>
            <a:r>
              <a:rPr lang="da-DK" dirty="0"/>
              <a:t> </a:t>
            </a:r>
            <a:r>
              <a:rPr lang="da-DK" dirty="0" err="1"/>
              <a:t>drawn</a:t>
            </a:r>
            <a:r>
              <a:rPr lang="da-DK" dirty="0"/>
              <a:t> </a:t>
            </a:r>
          </a:p>
          <a:p>
            <a:r>
              <a:rPr lang="da-DK" dirty="0"/>
              <a:t>Train/val/test sets each time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5. år, Nanoscience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Project in Practice (PIP)</a:t>
            </a:r>
          </a:p>
          <a:p>
            <a:r>
              <a:rPr lang="da-DK" dirty="0" err="1"/>
              <a:t>Catalysis</a:t>
            </a:r>
            <a:r>
              <a:rPr lang="da-DK" dirty="0"/>
              <a:t> and computer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9B9C4-BC0B-B8E0-3FDF-1971003A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5507037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F2B4DF5-CF78-7AAE-9C39-51CDC3AF4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0" t="6112" r="5512" b="7459"/>
          <a:stretch/>
        </p:blipFill>
        <p:spPr>
          <a:xfrm rot="5400000">
            <a:off x="5745487" y="1888683"/>
            <a:ext cx="5704114" cy="42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E031-9FA3-BBC2-C81C-5A1B8C93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09C2-9B29-DC7B-5A0D-A0C21F5C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4875666" cy="4675188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up:</a:t>
            </a:r>
          </a:p>
          <a:p>
            <a:pPr lvl="1"/>
            <a:r>
              <a:rPr lang="da-DK" dirty="0" err="1"/>
              <a:t>Vary</a:t>
            </a:r>
            <a:r>
              <a:rPr lang="da-DK" dirty="0"/>
              <a:t> surface </a:t>
            </a:r>
            <a:r>
              <a:rPr lang="da-DK" dirty="0" err="1"/>
              <a:t>composition</a:t>
            </a:r>
            <a:endParaRPr lang="da-DK" dirty="0"/>
          </a:p>
          <a:p>
            <a:pPr lvl="1"/>
            <a:r>
              <a:rPr lang="da-DK" dirty="0"/>
              <a:t>Make CV</a:t>
            </a:r>
          </a:p>
          <a:p>
            <a:pPr lvl="1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impact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surface </a:t>
            </a:r>
            <a:r>
              <a:rPr lang="da-DK" dirty="0" err="1"/>
              <a:t>composition</a:t>
            </a:r>
            <a:r>
              <a:rPr lang="da-DK" dirty="0"/>
              <a:t> have on the CV?</a:t>
            </a:r>
          </a:p>
          <a:p>
            <a:pPr lvl="1"/>
            <a:r>
              <a:rPr lang="da-DK" dirty="0" err="1"/>
              <a:t>Optimize</a:t>
            </a:r>
            <a:r>
              <a:rPr lang="da-DK" dirty="0"/>
              <a:t> j </a:t>
            </a:r>
            <a:r>
              <a:rPr lang="da-DK" dirty="0" err="1"/>
              <a:t>based</a:t>
            </a:r>
            <a:r>
              <a:rPr lang="da-DK" dirty="0"/>
              <a:t> on surface </a:t>
            </a:r>
            <a:r>
              <a:rPr lang="da-DK" dirty="0" err="1"/>
              <a:t>composition</a:t>
            </a:r>
            <a:endParaRPr lang="da-DK" dirty="0"/>
          </a:p>
          <a:p>
            <a:pPr lvl="2"/>
            <a:r>
              <a:rPr lang="da-DK" dirty="0"/>
              <a:t>Is </a:t>
            </a:r>
            <a:r>
              <a:rPr lang="da-DK" dirty="0" err="1"/>
              <a:t>there</a:t>
            </a:r>
            <a:r>
              <a:rPr lang="da-DK" dirty="0"/>
              <a:t>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automate</a:t>
            </a:r>
            <a:r>
              <a:rPr lang="da-DK" dirty="0"/>
              <a:t> the </a:t>
            </a:r>
            <a:r>
              <a:rPr lang="da-DK" dirty="0" err="1"/>
              <a:t>search</a:t>
            </a:r>
            <a:r>
              <a:rPr lang="da-DK" dirty="0"/>
              <a:t> perhaps?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DEAD-980F-920F-B9E9-1E9B91F4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A2AAC-C4AD-AC52-FD21-75276733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DB2A74C-8D01-0C95-EA65-6CF0294B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5" t="3239" r="35219" b="6179"/>
          <a:stretch/>
        </p:blipFill>
        <p:spPr>
          <a:xfrm rot="5400000">
            <a:off x="6069189" y="723681"/>
            <a:ext cx="5344148" cy="6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EF72-7049-F48C-127D-ECD02DA9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76A44-7E91-F84B-27A9-C0DDC337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0C9EB-EAF3-F349-6679-DDC458B2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6EA5E4-EDAD-8F35-7994-3DF54236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3" y="1589014"/>
            <a:ext cx="5442514" cy="46482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6DD9BC8-EDA0-DA54-CD3A-DC98A03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03" y="480179"/>
            <a:ext cx="3119550" cy="244807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BF4193B-5F0F-5321-1CCD-C939232D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74" y="2992770"/>
            <a:ext cx="4816143" cy="377948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478504-4798-F5FF-34B8-72BB557D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50" y="480180"/>
            <a:ext cx="3119550" cy="24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A469-DE96-BBCF-5C77-13B458E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Energies -&gt; CVs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7E9A-9EB0-0639-AF14-E500350B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D315-5DD9-2DE4-C8F6-3ADA17BC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042215-4525-BCAC-232C-956408F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9" y="1716098"/>
            <a:ext cx="3119550" cy="244807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A37E5F-2CC9-C6C0-CA79-0148974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9" y="3000598"/>
            <a:ext cx="3119550" cy="244807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BAC5294-F5A5-D77D-1567-B66FFE5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0" y="4313292"/>
            <a:ext cx="3119549" cy="244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4711C5-149F-C238-3C02-53B1C8A49163}"/>
              </a:ext>
            </a:extLst>
          </p:cNvPr>
          <p:cNvSpPr txBox="1"/>
          <p:nvPr/>
        </p:nvSpPr>
        <p:spPr>
          <a:xfrm>
            <a:off x="1023256" y="13459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 Million of each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D4570-E54C-0A0B-E69E-C5DCF638D2DB}"/>
              </a:ext>
            </a:extLst>
          </p:cNvPr>
          <p:cNvCxnSpPr/>
          <p:nvPr/>
        </p:nvCxnSpPr>
        <p:spPr>
          <a:xfrm>
            <a:off x="3570514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32E9018-7A37-C78D-0925-A9C8A95C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68" y="2852726"/>
            <a:ext cx="3119549" cy="24489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C401E-E308-5241-7F47-8FC99CDF9426}"/>
              </a:ext>
            </a:extLst>
          </p:cNvPr>
          <p:cNvCxnSpPr/>
          <p:nvPr/>
        </p:nvCxnSpPr>
        <p:spPr>
          <a:xfrm>
            <a:off x="7478486" y="3897086"/>
            <a:ext cx="500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5F5A05E6-9FD9-312C-B224-4E04C6DBF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902" y="356507"/>
            <a:ext cx="4052098" cy="307499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5183F039-E22C-D355-19DB-BEAFBB349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902" y="3505200"/>
            <a:ext cx="4052097" cy="3352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F52A1-2FD9-2E12-EEAB-7021060865BD}"/>
              </a:ext>
            </a:extLst>
          </p:cNvPr>
          <p:cNvSpPr txBox="1"/>
          <p:nvPr/>
        </p:nvSpPr>
        <p:spPr>
          <a:xfrm>
            <a:off x="3502528" y="34290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0E17-B053-FB76-B5D9-E3EF551BC994}"/>
              </a:ext>
            </a:extLst>
          </p:cNvPr>
          <p:cNvSpPr txBox="1"/>
          <p:nvPr/>
        </p:nvSpPr>
        <p:spPr>
          <a:xfrm>
            <a:off x="7288617" y="342900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Afledning</a:t>
            </a:r>
          </a:p>
        </p:txBody>
      </p:sp>
    </p:spTree>
    <p:extLst>
      <p:ext uri="{BB962C8B-B14F-4D97-AF65-F5344CB8AC3E}">
        <p14:creationId xmlns:p14="http://schemas.microsoft.com/office/powerpoint/2010/main" val="271957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6945-F3F3-C24A-5FEB-1B797957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2" y="1635125"/>
            <a:ext cx="3580267" cy="4675188"/>
          </a:xfrm>
        </p:spPr>
        <p:txBody>
          <a:bodyPr/>
          <a:lstStyle/>
          <a:p>
            <a:pPr marL="0" indent="0" algn="ctr">
              <a:buNone/>
            </a:pPr>
            <a:r>
              <a:rPr lang="da-DK" b="1" dirty="0"/>
              <a:t>Surface</a:t>
            </a:r>
          </a:p>
          <a:p>
            <a:pPr marL="0" indent="0">
              <a:buNone/>
            </a:pPr>
            <a:r>
              <a:rPr lang="da-DK" b="1" dirty="0" err="1"/>
              <a:t>Composition</a:t>
            </a:r>
            <a:r>
              <a:rPr lang="da-DK" dirty="0"/>
              <a:t>: Even split between all metals</a:t>
            </a:r>
          </a:p>
          <a:p>
            <a:pPr marL="0" indent="0">
              <a:buNone/>
            </a:pPr>
            <a:r>
              <a:rPr lang="da-DK" b="1" dirty="0" err="1"/>
              <a:t>Size</a:t>
            </a:r>
            <a:r>
              <a:rPr lang="da-DK" dirty="0"/>
              <a:t>: 1000x1000 surface</a:t>
            </a:r>
          </a:p>
          <a:p>
            <a:pPr marL="0" indent="0">
              <a:buNone/>
            </a:pPr>
            <a:r>
              <a:rPr lang="da-DK" b="1" dirty="0"/>
              <a:t>Runtime</a:t>
            </a:r>
            <a:r>
              <a:rPr lang="da-DK" dirty="0"/>
              <a:t>: 6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C5D72C-7425-88F7-6A16-9B85C396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27" y="1034143"/>
            <a:ext cx="7559016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72" y="1036720"/>
            <a:ext cx="7555671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Even split between all metals, but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49727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04216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70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357070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50522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406449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Table</a:t>
            </a:r>
            <a:r>
              <a:rPr lang="da-DK" dirty="0"/>
              <a:t>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  <a:p>
            <a:r>
              <a:rPr lang="da-DK" dirty="0"/>
              <a:t>Weekly </a:t>
            </a:r>
            <a:r>
              <a:rPr lang="en-GB" dirty="0"/>
              <a:t>progress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20.12.2022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33CFC-AF95-FE87-2E61-F35D6FD8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8872" y="1036720"/>
            <a:ext cx="7555669" cy="582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</p:spTree>
    <p:extLst>
      <p:ext uri="{BB962C8B-B14F-4D97-AF65-F5344CB8AC3E}">
        <p14:creationId xmlns:p14="http://schemas.microsoft.com/office/powerpoint/2010/main" val="125358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3DAD1-5333-0F28-A42B-7917288D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28.12.2022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3DD2-5BC3-54E7-1C5B-AA9F979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7C24E-2A6E-E453-DD15-EDEC8C3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Automatic procedure: Surface -&gt; Voltammogram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D6E8-2ED3-00EE-5A8E-BA77BD7B62C1}"/>
              </a:ext>
            </a:extLst>
          </p:cNvPr>
          <p:cNvSpPr txBox="1">
            <a:spLocks/>
          </p:cNvSpPr>
          <p:nvPr/>
        </p:nvSpPr>
        <p:spPr>
          <a:xfrm>
            <a:off x="588962" y="1635125"/>
            <a:ext cx="350406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 </a:t>
            </a:r>
            <a:r>
              <a:rPr lang="en-GB" b="1" dirty="0"/>
              <a:t>Surfaces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Composition</a:t>
            </a:r>
            <a:r>
              <a:rPr lang="en-GB" dirty="0"/>
              <a:t>: Excluding one of the metals, randomly drawn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Size</a:t>
            </a:r>
            <a:r>
              <a:rPr lang="en-GB" dirty="0"/>
              <a:t>: 100x100 surface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Runtime</a:t>
            </a:r>
            <a:r>
              <a:rPr lang="en-GB" dirty="0"/>
              <a:t>: 3.5 seconds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DFBA859-1FC3-BA4B-DF49-6ADBE9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48" y="1293289"/>
            <a:ext cx="6746422" cy="5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FCA-A3CC-7DDF-C863-486FB66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8BCE-9EFA-9DBB-09E6-CC0460FE1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Big picture: Voltammograms of fuel cell with formic acid</a:t>
            </a:r>
          </a:p>
          <a:p>
            <a:pPr lvl="1"/>
            <a:r>
              <a:rPr lang="da-DK" dirty="0" err="1"/>
              <a:t>Simulate</a:t>
            </a:r>
            <a:r>
              <a:rPr lang="da-DK" dirty="0"/>
              <a:t> HAE </a:t>
            </a:r>
            <a:r>
              <a:rPr lang="da-DK" dirty="0" err="1"/>
              <a:t>surfaces</a:t>
            </a:r>
            <a:endParaRPr lang="da-DK" dirty="0"/>
          </a:p>
          <a:p>
            <a:pPr lvl="1"/>
            <a:r>
              <a:rPr lang="da-DK" dirty="0" err="1"/>
              <a:t>Estimate</a:t>
            </a:r>
            <a:r>
              <a:rPr lang="da-DK" dirty="0"/>
              <a:t> energy of </a:t>
            </a:r>
            <a:r>
              <a:rPr lang="da-DK" dirty="0" err="1"/>
              <a:t>adsorbing</a:t>
            </a:r>
            <a:r>
              <a:rPr lang="da-DK" dirty="0"/>
              <a:t> each </a:t>
            </a:r>
            <a:r>
              <a:rPr lang="da-DK" dirty="0" err="1"/>
              <a:t>adsorbant</a:t>
            </a:r>
            <a:endParaRPr lang="da-DK" dirty="0"/>
          </a:p>
          <a:p>
            <a:pPr lvl="2"/>
            <a:r>
              <a:rPr lang="da-DK" dirty="0" err="1"/>
              <a:t>Based</a:t>
            </a:r>
            <a:r>
              <a:rPr lang="da-DK" dirty="0"/>
              <a:t> on DFT simulations</a:t>
            </a:r>
          </a:p>
          <a:p>
            <a:pPr lvl="1"/>
            <a:r>
              <a:rPr lang="da-DK" dirty="0" err="1"/>
              <a:t>Fill</a:t>
            </a:r>
            <a:r>
              <a:rPr lang="da-DK" dirty="0"/>
              <a:t> up surface from </a:t>
            </a:r>
            <a:r>
              <a:rPr lang="da-DK" dirty="0" err="1"/>
              <a:t>lowest</a:t>
            </a:r>
            <a:r>
              <a:rPr lang="da-DK" dirty="0"/>
              <a:t> energy to </a:t>
            </a:r>
            <a:r>
              <a:rPr lang="da-DK" dirty="0" err="1"/>
              <a:t>highest</a:t>
            </a:r>
            <a:r>
              <a:rPr lang="da-DK" dirty="0"/>
              <a:t> energy</a:t>
            </a:r>
          </a:p>
          <a:p>
            <a:pPr lvl="1"/>
            <a:r>
              <a:rPr lang="da-DK" dirty="0" err="1"/>
              <a:t>Incorporate</a:t>
            </a:r>
            <a:r>
              <a:rPr lang="da-DK" dirty="0"/>
              <a:t> </a:t>
            </a:r>
            <a:r>
              <a:rPr lang="da-DK" dirty="0" err="1"/>
              <a:t>steric</a:t>
            </a:r>
            <a:r>
              <a:rPr lang="da-DK" dirty="0"/>
              <a:t> </a:t>
            </a:r>
            <a:r>
              <a:rPr lang="da-DK" dirty="0" err="1"/>
              <a:t>hindrance</a:t>
            </a:r>
            <a:r>
              <a:rPr lang="da-DK" dirty="0"/>
              <a:t> </a:t>
            </a:r>
            <a:r>
              <a:rPr lang="da-DK" dirty="0" err="1"/>
              <a:t>somehow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each </a:t>
            </a:r>
            <a:r>
              <a:rPr lang="da-DK" dirty="0" err="1"/>
              <a:t>subsequent</a:t>
            </a:r>
            <a:r>
              <a:rPr lang="da-DK" dirty="0"/>
              <a:t> </a:t>
            </a:r>
            <a:r>
              <a:rPr lang="da-DK" dirty="0" err="1"/>
              <a:t>adsorbant</a:t>
            </a:r>
            <a:r>
              <a:rPr lang="da-DK" dirty="0"/>
              <a:t> in the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area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energetically</a:t>
            </a:r>
            <a:endParaRPr lang="da-DK" dirty="0"/>
          </a:p>
          <a:p>
            <a:pPr lvl="1"/>
            <a:r>
              <a:rPr lang="da-DK" dirty="0"/>
              <a:t>Keep track of </a:t>
            </a:r>
            <a:r>
              <a:rPr lang="da-DK" dirty="0" err="1"/>
              <a:t>adsorbates</a:t>
            </a:r>
            <a:r>
              <a:rPr lang="da-DK" dirty="0"/>
              <a:t> </a:t>
            </a:r>
            <a:r>
              <a:rPr lang="da-DK" dirty="0" err="1"/>
              <a:t>while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the </a:t>
            </a:r>
            <a:r>
              <a:rPr lang="da-DK" dirty="0" err="1"/>
              <a:t>voltage</a:t>
            </a:r>
            <a:r>
              <a:rPr lang="da-DK" dirty="0"/>
              <a:t> on the RHE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992A4-27E5-A53F-45A0-8055216C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0AC18-3E62-85AC-0151-363BC794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16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A1EE-A39A-BD26-1161-4583B5F6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C334-7829-D0AA-3710-191C0082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Understand </a:t>
            </a:r>
            <a:r>
              <a:rPr lang="da-DK" dirty="0" err="1"/>
              <a:t>aim</a:t>
            </a:r>
            <a:r>
              <a:rPr lang="da-DK" dirty="0"/>
              <a:t> of the project</a:t>
            </a:r>
          </a:p>
          <a:p>
            <a:pPr lvl="1"/>
            <a:r>
              <a:rPr lang="da-DK" dirty="0"/>
              <a:t>Look at the data</a:t>
            </a:r>
          </a:p>
          <a:p>
            <a:pPr lvl="1"/>
            <a:r>
              <a:rPr lang="da-DK" dirty="0"/>
              <a:t>Understand Jacks </a:t>
            </a:r>
            <a:r>
              <a:rPr lang="da-DK" dirty="0" err="1"/>
              <a:t>drawings</a:t>
            </a:r>
            <a:endParaRPr lang="da-DK" dirty="0"/>
          </a:p>
          <a:p>
            <a:r>
              <a:rPr lang="da-DK" dirty="0"/>
              <a:t>Start </a:t>
            </a:r>
            <a:r>
              <a:rPr lang="da-DK" dirty="0" err="1"/>
              <a:t>simulating</a:t>
            </a:r>
            <a:r>
              <a:rPr lang="da-DK" dirty="0"/>
              <a:t> </a:t>
            </a:r>
            <a:r>
              <a:rPr lang="da-DK" dirty="0" err="1"/>
              <a:t>surfaces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215A-5612-764C-0C80-3679DBE8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DA1B-64B3-8CF2-C016-83562C63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095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4E-770D-266A-6AC1-5250286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98237" cy="865186"/>
          </a:xfrm>
        </p:spPr>
        <p:txBody>
          <a:bodyPr/>
          <a:lstStyle/>
          <a:p>
            <a:r>
              <a:rPr lang="da-DK" dirty="0"/>
              <a:t>Week 3+4: First results</a:t>
            </a:r>
            <a:br>
              <a:rPr lang="da-DK" dirty="0"/>
            </a:br>
            <a:r>
              <a:rPr lang="da-DK" dirty="0"/>
              <a:t>Predicting energy from feature vector with XGBoost and LinReg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161E-D489-4D87-FF2B-93298A32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8D69-B15C-11C9-FC60-6BB8B890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ACB733-4370-1E7C-A224-84EB125A7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83867"/>
              </p:ext>
            </p:extLst>
          </p:nvPr>
        </p:nvGraphicFramePr>
        <p:xfrm>
          <a:off x="3473450" y="2002580"/>
          <a:ext cx="8128000" cy="265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856009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18135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98760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5883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3405968"/>
                    </a:ext>
                  </a:extLst>
                </a:gridCol>
              </a:tblGrid>
              <a:tr h="362407">
                <a:tc>
                  <a:txBody>
                    <a:bodyPr/>
                    <a:lstStyle/>
                    <a:p>
                      <a:r>
                        <a:rPr lang="da-DK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 &amp;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MAE(O)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58581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0.0583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0.0595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0.0569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174769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9487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0.0580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34513"/>
                  </a:ext>
                </a:extLst>
              </a:tr>
              <a:tr h="362407">
                <a:tc rowSpan="3">
                  <a:txBody>
                    <a:bodyPr/>
                    <a:lstStyle/>
                    <a:p>
                      <a:pPr algn="ctr"/>
                      <a:r>
                        <a:rPr lang="da-DK" b="1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 and 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0.1044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0.1161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0.0928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80128"/>
                  </a:ext>
                </a:extLst>
              </a:tr>
              <a:tr h="362407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0.0439</a:t>
                      </a:r>
                      <a:endParaRPr lang="da-D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9278"/>
                  </a:ext>
                </a:extLst>
              </a:tr>
              <a:tr h="460290">
                <a:tc v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b="1" dirty="0"/>
                        <a:t>0.0547</a:t>
                      </a:r>
                      <a:endParaRPr lang="da-DK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25498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71A0EB-1964-1C1A-E304-F7731939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2524351" cy="4950732"/>
          </a:xfrm>
        </p:spPr>
        <p:txBody>
          <a:bodyPr/>
          <a:lstStyle/>
          <a:p>
            <a:r>
              <a:rPr lang="da-DK" dirty="0" err="1"/>
              <a:t>Hollow</a:t>
            </a:r>
            <a:r>
              <a:rPr lang="da-DK" dirty="0"/>
              <a:t> site </a:t>
            </a:r>
            <a:r>
              <a:rPr lang="da-DK" dirty="0" err="1"/>
              <a:t>adsorbates</a:t>
            </a:r>
            <a:endParaRPr lang="da-DK" dirty="0"/>
          </a:p>
          <a:p>
            <a:pPr lvl="1"/>
            <a:r>
              <a:rPr lang="da-DK" dirty="0"/>
              <a:t>Hydrogen</a:t>
            </a:r>
          </a:p>
          <a:p>
            <a:pPr lvl="1"/>
            <a:r>
              <a:rPr lang="da-DK" dirty="0"/>
              <a:t>Oxygen</a:t>
            </a:r>
          </a:p>
          <a:p>
            <a:pPr lvl="1"/>
            <a:r>
              <a:rPr lang="da-DK" dirty="0" err="1"/>
              <a:t>Possibly</a:t>
            </a:r>
            <a:r>
              <a:rPr lang="da-DK" dirty="0"/>
              <a:t> more in the future</a:t>
            </a:r>
          </a:p>
          <a:p>
            <a:r>
              <a:rPr lang="da-DK" dirty="0" err="1"/>
              <a:t>Combined</a:t>
            </a:r>
            <a:r>
              <a:rPr lang="da-DK" dirty="0"/>
              <a:t> dataset?</a:t>
            </a:r>
          </a:p>
          <a:p>
            <a:r>
              <a:rPr lang="da-DK" dirty="0"/>
              <a:t>How </a:t>
            </a:r>
            <a:r>
              <a:rPr lang="da-DK" dirty="0" err="1"/>
              <a:t>advanced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the task </a:t>
            </a:r>
            <a:r>
              <a:rPr lang="da-DK" dirty="0" err="1"/>
              <a:t>require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038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6B3-5DFF-64DE-8B64-A3C7112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620714"/>
            <a:ext cx="11232923" cy="865186"/>
          </a:xfrm>
        </p:spPr>
        <p:txBody>
          <a:bodyPr/>
          <a:lstStyle/>
          <a:p>
            <a:r>
              <a:rPr lang="da-DK" dirty="0"/>
              <a:t>Combining O and H adsorption data: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F9C1-667A-373C-10D9-DF28D45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7349F-E978-E4DF-8E8E-B942F7E8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0E1583A-4A36-0C1A-1DAE-EBF3684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BD5E88A-EC21-D0B0-2FA1-89E0BF11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606" y="1594529"/>
            <a:ext cx="5422900" cy="4381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11046-8AEE-42C8-38DA-02A61C5D3C03}"/>
              </a:ext>
            </a:extLst>
          </p:cNvPr>
          <p:cNvCxnSpPr/>
          <p:nvPr/>
        </p:nvCxnSpPr>
        <p:spPr>
          <a:xfrm>
            <a:off x="892629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A8AAF-A954-BF5A-FEAF-4A155A3FA9CC}"/>
              </a:ext>
            </a:extLst>
          </p:cNvPr>
          <p:cNvCxnSpPr/>
          <p:nvPr/>
        </p:nvCxnSpPr>
        <p:spPr>
          <a:xfrm>
            <a:off x="6640286" y="1883229"/>
            <a:ext cx="13933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5932-7966-EF4C-210D-1FCFC05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51098" cy="1023029"/>
          </a:xfrm>
        </p:spPr>
        <p:txBody>
          <a:bodyPr/>
          <a:lstStyle/>
          <a:p>
            <a:r>
              <a:rPr lang="da-DK" dirty="0"/>
              <a:t>Predicting energy of H and O seperately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F0237-F99F-9CEC-6587-C8D5A649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E4A36-7AC8-891F-F422-7FDCCD08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54B8DA-012C-116B-D40D-2239AF4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62" y="403129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B6A4D8-D998-780B-D019-FAA04154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50" y="40313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7FF1CB-3786-C383-BD2E-0BEC506E4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061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38F0E53-EE49-059C-BB57-7B3BF326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50" y="3586410"/>
            <a:ext cx="3929587" cy="31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5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CAEE-33F5-3398-B898-AAA4EE0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3A58E-D6DF-B076-04D8-8E7DC801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674" y="2326675"/>
            <a:ext cx="3545907" cy="224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3616A-EAA6-1CAF-E9AD-E3D7ECDA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D2326-486C-0CFE-C03F-415B2285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B3B1AE1-7E69-E65B-7FC9-171A9DFF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1" y="2735988"/>
            <a:ext cx="3904040" cy="536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E99AB-86BE-7E5B-95A2-A1861280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" y="1341785"/>
            <a:ext cx="7772400" cy="75182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E077EE5-C132-DFD3-55F1-863983C5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64" y="2123983"/>
            <a:ext cx="5442514" cy="4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5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6B3D-0500-BCA4-6F38-E79380D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Week 5+6: Surfaces -&gt; Energies -&gt; CVs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8A0E-B49E-A4B6-D1E7-E8F85201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20.12.2022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C6F1B-1D7E-75D1-2985-7443C292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644907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620</Words>
  <Application>Microsoft Macintosh PowerPoint</Application>
  <PresentationFormat>Widescreen</PresentationFormat>
  <Paragraphs>172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Microsoft New Tai Lue</vt:lpstr>
      <vt:lpstr>Brugerdefineret design</vt:lpstr>
      <vt:lpstr>PowerPoint Presentation</vt:lpstr>
      <vt:lpstr>Table of Contents</vt:lpstr>
      <vt:lpstr>Overview of the project</vt:lpstr>
      <vt:lpstr>Week 1</vt:lpstr>
      <vt:lpstr>Week 3+4: First results Predicting energy from feature vector with XGBoost and LinReg</vt:lpstr>
      <vt:lpstr>Combining O and H adsorption data:</vt:lpstr>
      <vt:lpstr>Predicting energy of H and O seperately</vt:lpstr>
      <vt:lpstr>Week 5+6: Surfaces -&gt; Energies -&gt; CVs </vt:lpstr>
      <vt:lpstr>Week 5+6: Surfaces -&gt; Energies -&gt; CVs </vt:lpstr>
      <vt:lpstr>Week 5+6: Surfaces -&gt; Energies -&gt; CVs </vt:lpstr>
      <vt:lpstr>Week 5+6: Surfaces -&gt; Energies -&gt; CVs </vt:lpstr>
      <vt:lpstr>Energies -&gt; CVs</vt:lpstr>
      <vt:lpstr>Energies -&gt; CVs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  <vt:lpstr>Automatic procedure: Surface -&gt; Voltammogram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2022-12-28T12:57:01Z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2022-12-13T11:14:01Z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5039d475-92ef-4d44-8d77-aa151c747ad7</vt:lpwstr>
  </property>
  <property fmtid="{D5CDD505-2E9C-101B-9397-08002B2CF9AE}" pid="9" name="MSIP_Label_6a2630e2-1ac5-455e-8217-0156b1936a76_ContentBits">
    <vt:lpwstr>0</vt:lpwstr>
  </property>
</Properties>
</file>